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5" r:id="rId8"/>
    <p:sldId id="289" r:id="rId9"/>
    <p:sldId id="263" r:id="rId10"/>
    <p:sldId id="264" r:id="rId11"/>
    <p:sldId id="267" r:id="rId12"/>
    <p:sldId id="266" r:id="rId13"/>
    <p:sldId id="268" r:id="rId14"/>
    <p:sldId id="276" r:id="rId15"/>
    <p:sldId id="269" r:id="rId16"/>
    <p:sldId id="270" r:id="rId17"/>
    <p:sldId id="271" r:id="rId18"/>
    <p:sldId id="272" r:id="rId19"/>
    <p:sldId id="280" r:id="rId20"/>
    <p:sldId id="278" r:id="rId21"/>
    <p:sldId id="262" r:id="rId22"/>
    <p:sldId id="273" r:id="rId23"/>
    <p:sldId id="277" r:id="rId24"/>
    <p:sldId id="284" r:id="rId25"/>
    <p:sldId id="279" r:id="rId26"/>
    <p:sldId id="287" r:id="rId27"/>
    <p:sldId id="283" r:id="rId28"/>
    <p:sldId id="290" r:id="rId29"/>
    <p:sldId id="282" r:id="rId30"/>
    <p:sldId id="275" r:id="rId31"/>
    <p:sldId id="288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3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07116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87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801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03432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251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15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3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786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438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66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6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6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272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244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66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F55A0AC-6F48-4E09-AE76-EB0FF94EBA86}" type="datetimeFigureOut">
              <a:rPr lang="en-US" smtClean="0"/>
              <a:t>8/20/2025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176DFA5-DCEC-456C-B44A-FFF026804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06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436C8-F425-7D96-8EA1-422F4EB223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Edgar and Ivy’s </a:t>
            </a:r>
            <a:br>
              <a:rPr lang="en-US" dirty="0"/>
            </a:br>
            <a:r>
              <a:rPr lang="en-US" dirty="0"/>
              <a:t>Community Cat Class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A7EBD8-2BB2-1E50-04C8-A052384E51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sz="4400" dirty="0"/>
              <a:t>Let’s Raise an army of trappers!</a:t>
            </a:r>
          </a:p>
        </p:txBody>
      </p:sp>
    </p:spTree>
    <p:extLst>
      <p:ext uri="{BB962C8B-B14F-4D97-AF65-F5344CB8AC3E}">
        <p14:creationId xmlns:p14="http://schemas.microsoft.com/office/powerpoint/2010/main" val="1560934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2A4066-469F-308A-CECA-4F1B130A7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Encounters with the public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4D6AF2-E071-7DCE-78D9-4BE9FAE23E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33592"/>
            <a:ext cx="10394707" cy="3740994"/>
          </a:xfrm>
        </p:spPr>
        <p:txBody>
          <a:bodyPr/>
          <a:lstStyle/>
          <a:p>
            <a:r>
              <a:rPr lang="en-US" dirty="0"/>
              <a:t>Wear your badge</a:t>
            </a:r>
          </a:p>
          <a:p>
            <a:r>
              <a:rPr lang="en-US" dirty="0"/>
              <a:t>Explain you are not hurting the cats</a:t>
            </a:r>
          </a:p>
          <a:p>
            <a:r>
              <a:rPr lang="en-US" dirty="0"/>
              <a:t>You are getting them “fixed and vaccinated” and bringing them right back</a:t>
            </a:r>
          </a:p>
          <a:p>
            <a:r>
              <a:rPr lang="en-US" dirty="0"/>
              <a:t>De-Escalate always- Be friendly and accommodating </a:t>
            </a:r>
          </a:p>
          <a:p>
            <a:r>
              <a:rPr lang="en-US" dirty="0"/>
              <a:t>Stay out of danger</a:t>
            </a:r>
          </a:p>
          <a:p>
            <a:r>
              <a:rPr lang="en-US" dirty="0"/>
              <a:t>Leave if you need to</a:t>
            </a:r>
          </a:p>
          <a:p>
            <a:r>
              <a:rPr lang="en-US" dirty="0"/>
              <a:t>Never go inside</a:t>
            </a:r>
          </a:p>
          <a:p>
            <a:endParaRPr lang="en-US" dirty="0"/>
          </a:p>
        </p:txBody>
      </p:sp>
      <p:pic>
        <p:nvPicPr>
          <p:cNvPr id="5" name="Picture 4" descr="A cat with its eyes closed&#10;&#10;AI-generated content may be incorrect.">
            <a:extLst>
              <a:ext uri="{FF2B5EF4-FFF2-40B4-BE49-F238E27FC236}">
                <a16:creationId xmlns:a16="http://schemas.microsoft.com/office/drawing/2014/main" id="{3CC2C572-2609-1364-CEA8-7BEBC4E059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881" y="2913312"/>
            <a:ext cx="3459319" cy="261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286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79DB1-FA81-CB7E-C20E-8F0CBF3D39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Things to consider during the trapping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B108E-3B51-196C-0ECE-7C0C5BAFC7E9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The public</a:t>
            </a:r>
          </a:p>
          <a:p>
            <a:r>
              <a:rPr lang="en-US" dirty="0"/>
              <a:t>The feeding spot</a:t>
            </a:r>
          </a:p>
          <a:p>
            <a:r>
              <a:rPr lang="en-US" dirty="0"/>
              <a:t>Concrete versus grass</a:t>
            </a:r>
          </a:p>
          <a:p>
            <a:r>
              <a:rPr lang="en-US" dirty="0"/>
              <a:t>Sunset/night</a:t>
            </a:r>
          </a:p>
          <a:p>
            <a:r>
              <a:rPr lang="en-US" dirty="0"/>
              <a:t>Taking a buddy</a:t>
            </a:r>
          </a:p>
          <a:p>
            <a:r>
              <a:rPr lang="en-US" dirty="0"/>
              <a:t>Lighting</a:t>
            </a:r>
          </a:p>
          <a:p>
            <a:endParaRPr lang="en-US" dirty="0"/>
          </a:p>
        </p:txBody>
      </p:sp>
      <p:pic>
        <p:nvPicPr>
          <p:cNvPr id="5" name="Picture 4" descr="A van with bedding and blankets&#10;&#10;AI-generated content may be incorrect.">
            <a:extLst>
              <a:ext uri="{FF2B5EF4-FFF2-40B4-BE49-F238E27FC236}">
                <a16:creationId xmlns:a16="http://schemas.microsoft.com/office/drawing/2014/main" id="{3DFAF8BD-1C47-C922-0492-62FB062BB4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9" y="1483415"/>
            <a:ext cx="4604943" cy="379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09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C063C-1DB3-C03C-4D75-27A3B4A54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Bait and wait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7850D7-3652-DF7A-7D47-2877C0A0FB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92494"/>
            <a:ext cx="10394707" cy="3782091"/>
          </a:xfrm>
        </p:spPr>
        <p:txBody>
          <a:bodyPr>
            <a:normAutofit/>
          </a:bodyPr>
          <a:lstStyle/>
          <a:p>
            <a:r>
              <a:rPr lang="en-US" dirty="0"/>
              <a:t>Pick the right bait</a:t>
            </a:r>
          </a:p>
          <a:p>
            <a:r>
              <a:rPr lang="en-US" dirty="0"/>
              <a:t>Be quiet and don’t leave a footprint</a:t>
            </a:r>
          </a:p>
          <a:p>
            <a:r>
              <a:rPr lang="en-US" dirty="0"/>
              <a:t>Trap where they are fed</a:t>
            </a:r>
          </a:p>
          <a:p>
            <a:r>
              <a:rPr lang="en-US" dirty="0"/>
              <a:t>Use the feeder</a:t>
            </a:r>
          </a:p>
          <a:p>
            <a:r>
              <a:rPr lang="en-US" dirty="0"/>
              <a:t>Stay out of site</a:t>
            </a:r>
          </a:p>
          <a:p>
            <a:r>
              <a:rPr lang="en-US" dirty="0"/>
              <a:t>No perfume, loud talking, and don’t stare at the cat </a:t>
            </a:r>
          </a:p>
          <a:p>
            <a:r>
              <a:rPr lang="en-US" dirty="0"/>
              <a:t>Have patience</a:t>
            </a:r>
          </a:p>
          <a:p>
            <a:endParaRPr lang="en-US" dirty="0"/>
          </a:p>
        </p:txBody>
      </p:sp>
      <p:pic>
        <p:nvPicPr>
          <p:cNvPr id="5" name="Picture 4" descr="A cat in a cage&#10;&#10;AI-generated content may be incorrect.">
            <a:extLst>
              <a:ext uri="{FF2B5EF4-FFF2-40B4-BE49-F238E27FC236}">
                <a16:creationId xmlns:a16="http://schemas.microsoft.com/office/drawing/2014/main" id="{FEA05A86-3C1C-683D-67B6-F7C62CAA0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623" y="980621"/>
            <a:ext cx="5659884" cy="274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7381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7512F-9C96-5707-5F7E-123AF29EA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Protect the cat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14D76-2421-25E9-CDA6-CA6593A1781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Never leave a trap unsupervised</a:t>
            </a:r>
          </a:p>
          <a:p>
            <a:r>
              <a:rPr lang="en-US" dirty="0"/>
              <a:t>Cover the trap immediately after it is tripped</a:t>
            </a:r>
          </a:p>
          <a:p>
            <a:r>
              <a:rPr lang="en-US" dirty="0"/>
              <a:t>Cover the transfers</a:t>
            </a:r>
          </a:p>
          <a:p>
            <a:r>
              <a:rPr lang="en-US" dirty="0"/>
              <a:t>Keep stress level down</a:t>
            </a:r>
          </a:p>
          <a:p>
            <a:r>
              <a:rPr lang="en-US" dirty="0"/>
              <a:t>Lock the trap</a:t>
            </a:r>
          </a:p>
          <a:p>
            <a:r>
              <a:rPr lang="en-US" dirty="0"/>
              <a:t>Be calm and quiet</a:t>
            </a:r>
          </a:p>
        </p:txBody>
      </p:sp>
      <p:pic>
        <p:nvPicPr>
          <p:cNvPr id="5" name="Picture 4" descr="A cat in a cage&#10;&#10;AI-generated content may be incorrect.">
            <a:extLst>
              <a:ext uri="{FF2B5EF4-FFF2-40B4-BE49-F238E27FC236}">
                <a16:creationId xmlns:a16="http://schemas.microsoft.com/office/drawing/2014/main" id="{6576C939-BE4E-A438-D2BC-F856FED82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46012" y="1328493"/>
            <a:ext cx="4412751" cy="33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25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F1C5A-9319-3039-89DC-84722F5ED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AD802-4CC3-4E1F-40ED-E37492A3488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51398"/>
            <a:ext cx="10394707" cy="38231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Watch those fingers</a:t>
            </a:r>
          </a:p>
          <a:p>
            <a:r>
              <a:rPr lang="en-US" dirty="0"/>
              <a:t>Never grab the cat</a:t>
            </a:r>
          </a:p>
          <a:p>
            <a:r>
              <a:rPr lang="en-US" dirty="0"/>
              <a:t>Don’t scruff</a:t>
            </a:r>
          </a:p>
          <a:p>
            <a:r>
              <a:rPr lang="en-US" dirty="0"/>
              <a:t>If you are bitten call animal control and go to the ER. Rabies is no joke</a:t>
            </a:r>
          </a:p>
          <a:p>
            <a:r>
              <a:rPr lang="en-US" dirty="0"/>
              <a:t>Don’t be near traffic in the dark</a:t>
            </a:r>
          </a:p>
          <a:p>
            <a:r>
              <a:rPr lang="en-US" dirty="0"/>
              <a:t>Be aware of your surrounding</a:t>
            </a:r>
          </a:p>
          <a:p>
            <a:r>
              <a:rPr lang="en-US" dirty="0"/>
              <a:t>Leave if you need to</a:t>
            </a:r>
          </a:p>
          <a:p>
            <a:r>
              <a:rPr lang="en-US" dirty="0"/>
              <a:t>Work as a team</a:t>
            </a:r>
          </a:p>
        </p:txBody>
      </p:sp>
      <p:pic>
        <p:nvPicPr>
          <p:cNvPr id="5" name="Picture 4" descr="A person looking at a cage&#10;&#10;AI-generated content may be incorrect.">
            <a:extLst>
              <a:ext uri="{FF2B5EF4-FFF2-40B4-BE49-F238E27FC236}">
                <a16:creationId xmlns:a16="http://schemas.microsoft.com/office/drawing/2014/main" id="{051526A3-B06F-06F9-7ECC-CFC30B0B18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545" y="914399"/>
            <a:ext cx="2755654" cy="425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80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1C1F0-B505-0317-AAB6-7B508C941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Pregnant cats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BA448-45F4-00EF-88AC-D69FE98A3B7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Spay/abort</a:t>
            </a:r>
          </a:p>
          <a:p>
            <a:r>
              <a:rPr lang="en-US" dirty="0"/>
              <a:t>Letting the cat Have the babies</a:t>
            </a:r>
          </a:p>
          <a:p>
            <a:r>
              <a:rPr lang="en-US" dirty="0"/>
              <a:t>Females can get pregnant at 4 months</a:t>
            </a:r>
          </a:p>
          <a:p>
            <a:r>
              <a:rPr lang="en-US" dirty="0"/>
              <a:t>Last weeks and spay surgery</a:t>
            </a:r>
          </a:p>
          <a:p>
            <a:r>
              <a:rPr lang="en-US" dirty="0"/>
              <a:t>Kitten death rates</a:t>
            </a:r>
          </a:p>
          <a:p>
            <a:r>
              <a:rPr lang="en-US" dirty="0" err="1"/>
              <a:t>Pyrometria</a:t>
            </a:r>
            <a:endParaRPr lang="en-US" dirty="0"/>
          </a:p>
        </p:txBody>
      </p:sp>
      <p:pic>
        <p:nvPicPr>
          <p:cNvPr id="5" name="Picture 4" descr="A cat with kittens in a container&#10;&#10;AI-generated content may be incorrect.">
            <a:extLst>
              <a:ext uri="{FF2B5EF4-FFF2-40B4-BE49-F238E27FC236}">
                <a16:creationId xmlns:a16="http://schemas.microsoft.com/office/drawing/2014/main" id="{28A14E61-3C15-665A-130B-06310DF5F3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7976" y="770561"/>
            <a:ext cx="3351169" cy="446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457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8941E-E737-43D0-45FB-02323BC0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Nursing moms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3C0A6-DFAE-BD11-EDD8-9DC518625BB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So, she's got milk!</a:t>
            </a:r>
          </a:p>
          <a:p>
            <a:r>
              <a:rPr lang="en-US" dirty="0"/>
              <a:t>Talk to the residents</a:t>
            </a:r>
          </a:p>
          <a:p>
            <a:r>
              <a:rPr lang="en-US" dirty="0"/>
              <a:t>Find the babies</a:t>
            </a:r>
          </a:p>
          <a:p>
            <a:r>
              <a:rPr lang="en-US" dirty="0"/>
              <a:t>Release the cat</a:t>
            </a:r>
          </a:p>
          <a:p>
            <a:r>
              <a:rPr lang="en-US" dirty="0"/>
              <a:t>Do a flank spay</a:t>
            </a:r>
          </a:p>
          <a:p>
            <a:r>
              <a:rPr lang="en-US" dirty="0"/>
              <a:t>Schedule a return to trap</a:t>
            </a:r>
          </a:p>
          <a:p>
            <a:endParaRPr lang="en-US" dirty="0"/>
          </a:p>
        </p:txBody>
      </p:sp>
      <p:pic>
        <p:nvPicPr>
          <p:cNvPr id="5" name="Picture 4" descr="A cat lying on its back in a cage with kittens&#10;&#10;AI-generated content may be incorrect.">
            <a:extLst>
              <a:ext uri="{FF2B5EF4-FFF2-40B4-BE49-F238E27FC236}">
                <a16:creationId xmlns:a16="http://schemas.microsoft.com/office/drawing/2014/main" id="{F850B1ED-2994-9B71-0D78-E7A65C13F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4914" b="3221"/>
          <a:stretch>
            <a:fillRect/>
          </a:stretch>
        </p:blipFill>
        <p:spPr>
          <a:xfrm>
            <a:off x="7315200" y="685800"/>
            <a:ext cx="3399442" cy="4500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9749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2B65D-A7EF-0472-DAD3-089D90CF9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kittens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01154-091A-76F0-74D8-BD181B4CA39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0-4 weeks Leave them Be!</a:t>
            </a:r>
          </a:p>
          <a:p>
            <a:r>
              <a:rPr lang="en-US" dirty="0"/>
              <a:t>4-6 weeks Not without mommy!</a:t>
            </a:r>
          </a:p>
          <a:p>
            <a:r>
              <a:rPr lang="en-US" dirty="0"/>
              <a:t>6-8 weeks time to trap and turn them</a:t>
            </a:r>
          </a:p>
          <a:p>
            <a:r>
              <a:rPr lang="en-US" dirty="0"/>
              <a:t>8-10 trap and return on a case-by-case basis</a:t>
            </a:r>
          </a:p>
          <a:p>
            <a:r>
              <a:rPr lang="en-US" dirty="0"/>
              <a:t>Over 10 weeks TNR if FAS above 2</a:t>
            </a:r>
          </a:p>
          <a:p>
            <a:r>
              <a:rPr lang="en-US" dirty="0"/>
              <a:t>Over 12 weeks TNR in most cases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F9EE06-DC69-8498-59D4-619607944C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692"/>
          <a:stretch>
            <a:fillRect/>
          </a:stretch>
        </p:blipFill>
        <p:spPr>
          <a:xfrm>
            <a:off x="7325473" y="1638861"/>
            <a:ext cx="3141003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451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BAE4F-C673-99F1-D08B-523DF39AF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Friendly cats   FAS 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B5C91F-5861-C4F5-8B94-6676BB96BF0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92494"/>
            <a:ext cx="10394707" cy="3782091"/>
          </a:xfrm>
        </p:spPr>
        <p:txBody>
          <a:bodyPr/>
          <a:lstStyle/>
          <a:p>
            <a:r>
              <a:rPr lang="en-US" dirty="0"/>
              <a:t>Trap-Neuter-Return, not Trap-Neuter-Adopt</a:t>
            </a:r>
          </a:p>
          <a:p>
            <a:r>
              <a:rPr lang="en-US" dirty="0"/>
              <a:t>could even lead to the death of a cat who was happy and healthy outdoors</a:t>
            </a:r>
          </a:p>
          <a:p>
            <a:r>
              <a:rPr lang="en-US" dirty="0"/>
              <a:t>Community cats aren’t homeless their home is outdoors</a:t>
            </a:r>
          </a:p>
          <a:p>
            <a:r>
              <a:rPr lang="en-US" dirty="0"/>
              <a:t>resources that could have been spent carrying out Trap-Neuter-Return (TNR) for hundreds of cats</a:t>
            </a:r>
          </a:p>
          <a:p>
            <a:r>
              <a:rPr lang="en-US" dirty="0"/>
              <a:t>committed caregivers</a:t>
            </a:r>
          </a:p>
          <a:p>
            <a:r>
              <a:rPr lang="en-US" dirty="0"/>
              <a:t>Community and cat families</a:t>
            </a:r>
          </a:p>
        </p:txBody>
      </p:sp>
      <p:pic>
        <p:nvPicPr>
          <p:cNvPr id="5" name="Picture 4" descr="A hand petting a cat&#10;&#10;AI-generated content may be incorrect.">
            <a:extLst>
              <a:ext uri="{FF2B5EF4-FFF2-40B4-BE49-F238E27FC236}">
                <a16:creationId xmlns:a16="http://schemas.microsoft.com/office/drawing/2014/main" id="{084A67F1-3AE1-AD71-7D23-42A8B7EB3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r="6480" b="6966"/>
          <a:stretch>
            <a:fillRect/>
          </a:stretch>
        </p:blipFill>
        <p:spPr>
          <a:xfrm>
            <a:off x="9455040" y="130996"/>
            <a:ext cx="1962157" cy="315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782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4AB9B-FC2F-E4C2-7851-09A6B1882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Trapping the sick or injured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53218-A73A-27FA-DBEA-C4E41E0576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Don’t Trap without a plan of action</a:t>
            </a:r>
          </a:p>
          <a:p>
            <a:r>
              <a:rPr lang="en-US" dirty="0"/>
              <a:t>Don’t bring indoors</a:t>
            </a:r>
          </a:p>
          <a:p>
            <a:r>
              <a:rPr lang="en-US" dirty="0"/>
              <a:t>Don’t use human medications</a:t>
            </a:r>
          </a:p>
          <a:p>
            <a:r>
              <a:rPr lang="en-US" dirty="0"/>
              <a:t>Seek local help by taking pictures</a:t>
            </a:r>
          </a:p>
          <a:p>
            <a:r>
              <a:rPr lang="en-US" dirty="0"/>
              <a:t>Let the shelter know if you can provide financial help for vet care</a:t>
            </a:r>
          </a:p>
          <a:p>
            <a:r>
              <a:rPr lang="en-US" dirty="0"/>
              <a:t>The Red flags-open mouth breathing, severe hair loss, constant diarrhea, immobile, dragging, eye rupture, tumor.</a:t>
            </a:r>
          </a:p>
        </p:txBody>
      </p:sp>
      <p:pic>
        <p:nvPicPr>
          <p:cNvPr id="5" name="Picture 4" descr="A cat sleeping in a cage&#10;&#10;AI-generated content may be incorrect.">
            <a:extLst>
              <a:ext uri="{FF2B5EF4-FFF2-40B4-BE49-F238E27FC236}">
                <a16:creationId xmlns:a16="http://schemas.microsoft.com/office/drawing/2014/main" id="{7251FA93-ED9A-040E-F547-C31CBBEC8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43864"/>
            <a:ext cx="2013702" cy="2419564"/>
          </a:xfrm>
          <a:prstGeom prst="rect">
            <a:avLst/>
          </a:prstGeom>
        </p:spPr>
      </p:pic>
      <p:pic>
        <p:nvPicPr>
          <p:cNvPr id="7" name="Picture 6" descr="A cat with a scar on its face&#10;&#10;AI-generated content may be incorrect.">
            <a:extLst>
              <a:ext uri="{FF2B5EF4-FFF2-40B4-BE49-F238E27FC236}">
                <a16:creationId xmlns:a16="http://schemas.microsoft.com/office/drawing/2014/main" id="{92AF3BFA-F7CB-172D-8DAA-68233FD5A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453" y="1837765"/>
            <a:ext cx="2043096" cy="272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72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8A89E-B7FB-FD2A-F969-F10CEFC7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Cat</a:t>
            </a:r>
          </a:p>
        </p:txBody>
      </p:sp>
      <p:pic>
        <p:nvPicPr>
          <p:cNvPr id="5" name="Content Placeholder 4" descr="A cat with green eyes&#10;&#10;AI-generated content may be incorrect.">
            <a:extLst>
              <a:ext uri="{FF2B5EF4-FFF2-40B4-BE49-F238E27FC236}">
                <a16:creationId xmlns:a16="http://schemas.microsoft.com/office/drawing/2014/main" id="{3CB9AA5D-532D-C456-378C-690536C87D0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37765"/>
            <a:ext cx="5116904" cy="331152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ABF2E5-B583-D78B-D6BC-EEC6B00C6EAE}"/>
              </a:ext>
            </a:extLst>
          </p:cNvPr>
          <p:cNvSpPr txBox="1"/>
          <p:nvPr/>
        </p:nvSpPr>
        <p:spPr>
          <a:xfrm>
            <a:off x="6194323" y="2005781"/>
            <a:ext cx="522092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100 years ago, cats did not live indoors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Cats have been living outdoors for 10,000 years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Cats began their unique relationship with humans 10,000 to 12,000 years ago 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Cats formed a mutually beneficial relationship with people, and some scientists argue that cats domesticated themselves.</a:t>
            </a:r>
            <a:r>
              <a:rPr lang="en-US" b="1" baseline="30000" dirty="0"/>
              <a:t> </a:t>
            </a:r>
            <a:r>
              <a:rPr lang="en-US" dirty="0"/>
              <a:t>Especially prized as mousers on ships, cats traveled with people around the globe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Unlike dogs, biologically cats are the same as they were thousands of years ago.</a:t>
            </a:r>
          </a:p>
        </p:txBody>
      </p:sp>
    </p:spTree>
    <p:extLst>
      <p:ext uri="{BB962C8B-B14F-4D97-AF65-F5344CB8AC3E}">
        <p14:creationId xmlns:p14="http://schemas.microsoft.com/office/powerpoint/2010/main" val="2665231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37633-36A0-85B7-A7E7-8FDB50B23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to trap cats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B39AF-A2EA-BEDD-7DD0-19920F9EB431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Conditioning with a drop trap</a:t>
            </a:r>
          </a:p>
          <a:p>
            <a:r>
              <a:rPr lang="en-US" dirty="0"/>
              <a:t>Zip tie walk in and Move food closer to back of the trap daily</a:t>
            </a:r>
          </a:p>
          <a:p>
            <a:r>
              <a:rPr lang="en-US" dirty="0"/>
              <a:t>Use a larger trap</a:t>
            </a:r>
          </a:p>
          <a:p>
            <a:r>
              <a:rPr lang="en-US" dirty="0"/>
              <a:t>Cover the trap</a:t>
            </a:r>
          </a:p>
          <a:p>
            <a:r>
              <a:rPr lang="en-US" dirty="0"/>
              <a:t>Withold food</a:t>
            </a:r>
          </a:p>
          <a:p>
            <a:r>
              <a:rPr lang="en-US" dirty="0"/>
              <a:t>Smelly food </a:t>
            </a:r>
          </a:p>
          <a:p>
            <a:r>
              <a:rPr lang="en-US" dirty="0"/>
              <a:t>Food trail</a:t>
            </a:r>
          </a:p>
          <a:p>
            <a:r>
              <a:rPr lang="en-US" dirty="0"/>
              <a:t>Side by side traps</a:t>
            </a:r>
          </a:p>
          <a:p>
            <a:r>
              <a:rPr lang="en-US" dirty="0"/>
              <a:t>Go High</a:t>
            </a:r>
          </a:p>
        </p:txBody>
      </p:sp>
      <p:pic>
        <p:nvPicPr>
          <p:cNvPr id="5" name="Picture 4" descr="A person kneeling next to a cage&#10;&#10;AI-generated content may be incorrect.">
            <a:extLst>
              <a:ext uri="{FF2B5EF4-FFF2-40B4-BE49-F238E27FC236}">
                <a16:creationId xmlns:a16="http://schemas.microsoft.com/office/drawing/2014/main" id="{39B67740-A5CA-5341-5D65-9596AC9821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156" y="811658"/>
            <a:ext cx="3363503" cy="448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507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AE731-001C-0D40-DAD8-7AF3636C0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spay/neuter appointment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B7F20-89ED-E989-2554-3942332886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Schedule the appointment before you trap</a:t>
            </a:r>
          </a:p>
          <a:p>
            <a:r>
              <a:rPr lang="en-US" dirty="0"/>
              <a:t>Label the trap with color of cat, name, gender, street address it came from</a:t>
            </a:r>
          </a:p>
          <a:p>
            <a:r>
              <a:rPr lang="en-US" dirty="0"/>
              <a:t>No food or water after midnight</a:t>
            </a:r>
          </a:p>
          <a:p>
            <a:r>
              <a:rPr lang="en-US" dirty="0"/>
              <a:t>Arrive on time or early</a:t>
            </a:r>
          </a:p>
          <a:p>
            <a:r>
              <a:rPr lang="en-US" dirty="0"/>
              <a:t>Ask about Pick up time</a:t>
            </a:r>
          </a:p>
          <a:p>
            <a:r>
              <a:rPr lang="en-US" dirty="0"/>
              <a:t>The community cat package/ear tip</a:t>
            </a:r>
          </a:p>
          <a:p>
            <a:r>
              <a:rPr lang="en-US" dirty="0"/>
              <a:t>Don’t give up on appointment availability</a:t>
            </a:r>
          </a:p>
        </p:txBody>
      </p:sp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FCBECD0-8EBC-1700-FD3B-1F2DAB5B05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395" y="3131165"/>
            <a:ext cx="4457705" cy="224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71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45890-4D39-4DCE-F917-B038153AB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Overnight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CFA116-7625-994A-9B33-4850B653F843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Put the trap on a pee pad</a:t>
            </a:r>
          </a:p>
          <a:p>
            <a:r>
              <a:rPr lang="en-US" dirty="0"/>
              <a:t>Use fork to put in food and water</a:t>
            </a:r>
          </a:p>
          <a:p>
            <a:r>
              <a:rPr lang="en-US" dirty="0"/>
              <a:t>Cover the cat</a:t>
            </a:r>
          </a:p>
          <a:p>
            <a:r>
              <a:rPr lang="en-US" dirty="0"/>
              <a:t>Transfer the cat</a:t>
            </a:r>
          </a:p>
          <a:p>
            <a:r>
              <a:rPr lang="en-US" dirty="0"/>
              <a:t>Watch for bleeding and signs of pain</a:t>
            </a:r>
          </a:p>
          <a:p>
            <a:r>
              <a:rPr lang="en-US" dirty="0"/>
              <a:t>Keep it dark and quiet and animal free</a:t>
            </a:r>
          </a:p>
        </p:txBody>
      </p:sp>
      <p:pic>
        <p:nvPicPr>
          <p:cNvPr id="5" name="Picture 4" descr="A cat lying in a cage&#10;&#10;AI-generated content may be incorrect.">
            <a:extLst>
              <a:ext uri="{FF2B5EF4-FFF2-40B4-BE49-F238E27FC236}">
                <a16:creationId xmlns:a16="http://schemas.microsoft.com/office/drawing/2014/main" id="{309C0891-0626-BE60-3BF0-DBF9D917A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9460" y="1191908"/>
            <a:ext cx="4600575" cy="36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830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EBBA-CB01-573F-CF70-2B3D638A0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Return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5C945-2535-0126-2F37-3983EFDE648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33592"/>
            <a:ext cx="10394707" cy="3740994"/>
          </a:xfrm>
        </p:spPr>
        <p:txBody>
          <a:bodyPr>
            <a:normAutofit/>
          </a:bodyPr>
          <a:lstStyle/>
          <a:p>
            <a:r>
              <a:rPr lang="en-US" dirty="0"/>
              <a:t>Go at night or dusk if possible</a:t>
            </a:r>
          </a:p>
          <a:p>
            <a:r>
              <a:rPr lang="en-US" dirty="0"/>
              <a:t>Return to the exact location</a:t>
            </a:r>
          </a:p>
          <a:p>
            <a:r>
              <a:rPr lang="en-US" dirty="0"/>
              <a:t>Watch your surroundings</a:t>
            </a:r>
          </a:p>
          <a:p>
            <a:r>
              <a:rPr lang="en-US" dirty="0"/>
              <a:t>Don’t be misidentified as a dumper-wear your badge or shirt</a:t>
            </a:r>
          </a:p>
          <a:p>
            <a:r>
              <a:rPr lang="en-US" dirty="0"/>
              <a:t>Give the cat time</a:t>
            </a:r>
          </a:p>
          <a:p>
            <a:r>
              <a:rPr lang="en-US" dirty="0"/>
              <a:t>Choose the best Location</a:t>
            </a:r>
          </a:p>
          <a:p>
            <a:r>
              <a:rPr lang="en-US" dirty="0"/>
              <a:t>Tell the caregiver if applicable</a:t>
            </a:r>
          </a:p>
        </p:txBody>
      </p:sp>
      <p:pic>
        <p:nvPicPr>
          <p:cNvPr id="5" name="Picture 4" descr="A person kneeling next to a cat in a cage&#10;&#10;AI-generated content may be incorrect.">
            <a:extLst>
              <a:ext uri="{FF2B5EF4-FFF2-40B4-BE49-F238E27FC236}">
                <a16:creationId xmlns:a16="http://schemas.microsoft.com/office/drawing/2014/main" id="{C1ED11D9-952C-9C76-A430-9211546FA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253" y="771160"/>
            <a:ext cx="5743254" cy="213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28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684CE-682D-9143-26D1-2C6EDAFB1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Cat colonies-Families and relationships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EB3B5-C01E-E383-0AE3-3FCF559D895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Cats form strong bonds</a:t>
            </a:r>
          </a:p>
          <a:p>
            <a:r>
              <a:rPr lang="en-US" dirty="0"/>
              <a:t> females form the core of cat society. Each female's extended family includes children and grandchildren, all of whom have grown up in close relationship with each other.</a:t>
            </a:r>
          </a:p>
          <a:p>
            <a:r>
              <a:rPr lang="en-US" dirty="0"/>
              <a:t>Adults teach kittens and juveniles appropriate social skills and hunting techniques</a:t>
            </a:r>
          </a:p>
          <a:p>
            <a:r>
              <a:rPr lang="en-US" dirty="0"/>
              <a:t>intact males who pair up with other males and the two interact in a way which indicates friendship such as touching noses, mutual grooming, playing and resting together.</a:t>
            </a:r>
          </a:p>
          <a:p>
            <a:r>
              <a:rPr lang="en-US" dirty="0"/>
              <a:t>Cats bond with their caretaker.</a:t>
            </a:r>
          </a:p>
        </p:txBody>
      </p:sp>
      <p:pic>
        <p:nvPicPr>
          <p:cNvPr id="5" name="Picture 4" descr="A group of cats walking on a sidewalk&#10;&#10;AI-generated content may be incorrect.">
            <a:extLst>
              <a:ext uri="{FF2B5EF4-FFF2-40B4-BE49-F238E27FC236}">
                <a16:creationId xmlns:a16="http://schemas.microsoft.com/office/drawing/2014/main" id="{4280F631-3FA8-F234-9311-23458AFF9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559" y="359358"/>
            <a:ext cx="2113227" cy="224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458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32F66-B47B-2FAE-4B55-6DA56E8D0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caretakes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9C94E-67B3-7E2F-D95F-650CE81597E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654140"/>
            <a:ext cx="10394707" cy="3720446"/>
          </a:xfrm>
        </p:spPr>
        <p:txBody>
          <a:bodyPr/>
          <a:lstStyle/>
          <a:p>
            <a:r>
              <a:rPr lang="en-US" dirty="0"/>
              <a:t>Difference between an owner and a caretaker</a:t>
            </a:r>
          </a:p>
          <a:p>
            <a:r>
              <a:rPr lang="en-US" dirty="0"/>
              <a:t>30 percent of people are caretakers</a:t>
            </a:r>
          </a:p>
          <a:p>
            <a:r>
              <a:rPr lang="en-US" dirty="0"/>
              <a:t>Caretakers know their cats</a:t>
            </a:r>
          </a:p>
          <a:p>
            <a:r>
              <a:rPr lang="en-US" dirty="0"/>
              <a:t>Caretakers should not be punished by ordinances</a:t>
            </a:r>
          </a:p>
          <a:p>
            <a:r>
              <a:rPr lang="en-US" dirty="0"/>
              <a:t>Difference between a caretaker and a hoarder</a:t>
            </a:r>
          </a:p>
          <a:p>
            <a:r>
              <a:rPr lang="en-US" dirty="0"/>
              <a:t>Find a shelter to partner with 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group of cats lying on a sidewalk&#10;&#10;AI-generated content may be incorrect.">
            <a:extLst>
              <a:ext uri="{FF2B5EF4-FFF2-40B4-BE49-F238E27FC236}">
                <a16:creationId xmlns:a16="http://schemas.microsoft.com/office/drawing/2014/main" id="{2F55A005-2C10-1A60-4256-532C1E1BCC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838" y="1768184"/>
            <a:ext cx="4656476" cy="349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365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5429-33F6-DA5C-56A1-175D5D45B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Targeted trapping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63BBE-C2C0-170A-86C4-FD7FBC1290D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 aiming to trap every cat in a colony</a:t>
            </a:r>
          </a:p>
          <a:p>
            <a:r>
              <a:rPr lang="en-US" dirty="0"/>
              <a:t>expanding to surrounding colonies</a:t>
            </a:r>
          </a:p>
          <a:p>
            <a:r>
              <a:rPr lang="en-US" dirty="0"/>
              <a:t> Identify “Hot Spots” Where Cats Live</a:t>
            </a:r>
          </a:p>
          <a:p>
            <a:r>
              <a:rPr lang="en-US" dirty="0"/>
              <a:t> Document Your Progress and Success</a:t>
            </a:r>
          </a:p>
          <a:p>
            <a:r>
              <a:rPr lang="en-US" dirty="0"/>
              <a:t>Communicate with the Colony Caretaker</a:t>
            </a:r>
          </a:p>
          <a:p>
            <a:r>
              <a:rPr lang="en-US" dirty="0"/>
              <a:t>Leave no female unsterilized-return to trap when needed.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4F1CB-256E-281F-A1D1-1C7DEC2CA5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29" y="1483415"/>
            <a:ext cx="4083978" cy="272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55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7B04-297B-AD07-640A-EFD50481A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921C6-22B7-4537-1F31-BAACDAB7A9B2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99 percent of the time relocation is never the answer</a:t>
            </a:r>
          </a:p>
          <a:p>
            <a:r>
              <a:rPr lang="en-US" dirty="0"/>
              <a:t>Considered Dumping by law</a:t>
            </a:r>
          </a:p>
          <a:p>
            <a:r>
              <a:rPr lang="en-US" dirty="0"/>
              <a:t> if relocated, may try to find their way back. In some cases, cats have died in the process</a:t>
            </a:r>
          </a:p>
          <a:p>
            <a:r>
              <a:rPr lang="en-US" dirty="0"/>
              <a:t>Vacuum Effect</a:t>
            </a:r>
          </a:p>
          <a:p>
            <a:r>
              <a:rPr lang="en-US" dirty="0"/>
              <a:t> Construction or demolition is taking place where cats live</a:t>
            </a:r>
          </a:p>
          <a:p>
            <a:r>
              <a:rPr lang="en-US" dirty="0"/>
              <a:t>You are a community cat caregiver, and you are moving out of the area</a:t>
            </a:r>
          </a:p>
          <a:p>
            <a:r>
              <a:rPr lang="en-US" dirty="0"/>
              <a:t>seven steps must be followed in order to ensure a successful and safe relocation</a:t>
            </a:r>
          </a:p>
        </p:txBody>
      </p:sp>
    </p:spTree>
    <p:extLst>
      <p:ext uri="{BB962C8B-B14F-4D97-AF65-F5344CB8AC3E}">
        <p14:creationId xmlns:p14="http://schemas.microsoft.com/office/powerpoint/2010/main" val="24717447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E8887-A0F6-E8CD-77F0-9739B97375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41270"/>
            <a:ext cx="10396882" cy="1151965"/>
          </a:xfrm>
        </p:spPr>
        <p:txBody>
          <a:bodyPr/>
          <a:lstStyle/>
          <a:p>
            <a:r>
              <a:rPr lang="en-US" dirty="0"/>
              <a:t>The Legal Stuff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179621-9572-2568-54BF-1D4CACCDBE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027417"/>
            <a:ext cx="10394707" cy="453090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Trap on public property</a:t>
            </a:r>
          </a:p>
          <a:p>
            <a:r>
              <a:rPr lang="en-US" dirty="0"/>
              <a:t>Get permission to trap on private property</a:t>
            </a:r>
          </a:p>
          <a:p>
            <a:r>
              <a:rPr lang="en-US" dirty="0"/>
              <a:t>Don’t trespass</a:t>
            </a:r>
          </a:p>
          <a:p>
            <a:r>
              <a:rPr lang="en-US" dirty="0"/>
              <a:t>Use approved equipment-Humane traps</a:t>
            </a:r>
          </a:p>
          <a:p>
            <a:r>
              <a:rPr lang="en-US" dirty="0"/>
              <a:t>Don’t keep a tipped cat</a:t>
            </a:r>
          </a:p>
          <a:p>
            <a:r>
              <a:rPr lang="en-US" dirty="0"/>
              <a:t>Don’t take a cat with a tag</a:t>
            </a:r>
          </a:p>
          <a:p>
            <a:r>
              <a:rPr lang="en-US" dirty="0"/>
              <a:t>Return to exact location</a:t>
            </a:r>
          </a:p>
          <a:p>
            <a:r>
              <a:rPr lang="en-US" dirty="0"/>
              <a:t>Interaction with police or animal control</a:t>
            </a:r>
          </a:p>
          <a:p>
            <a:r>
              <a:rPr lang="en-US" b="1" i="0" dirty="0">
                <a:solidFill>
                  <a:srgbClr val="3C51B4"/>
                </a:solidFill>
                <a:effectLst/>
                <a:latin typeface="Roboto" panose="02000000000000000000" pitchFamily="2" charset="0"/>
              </a:rPr>
              <a:t>Texas has recently enacted House Bill 3660, which provides legal protections for Trap-Neuter-Return (TNR) programs, allowing individuals to manage feral cat populations without the risk of being prosecuted for animal abandonment.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3238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36AA-1D7C-87F5-52EA-7FF2FEFB2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C3AB-0D29-FA95-3BF4-36F9B29D7AF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People Assisting Animal Control</a:t>
            </a:r>
          </a:p>
          <a:p>
            <a:r>
              <a:rPr lang="en-US" dirty="0"/>
              <a:t>Alley Cats Allies</a:t>
            </a:r>
          </a:p>
          <a:p>
            <a:r>
              <a:rPr lang="en-US" dirty="0"/>
              <a:t>Food Bank</a:t>
            </a:r>
          </a:p>
          <a:p>
            <a:r>
              <a:rPr lang="en-US" dirty="0"/>
              <a:t>Expired food</a:t>
            </a:r>
          </a:p>
          <a:p>
            <a:r>
              <a:rPr lang="en-US" dirty="0"/>
              <a:t>Social Media</a:t>
            </a:r>
          </a:p>
          <a:p>
            <a:r>
              <a:rPr lang="en-US" dirty="0"/>
              <a:t>Get that 501 designation</a:t>
            </a:r>
          </a:p>
        </p:txBody>
      </p:sp>
      <p:pic>
        <p:nvPicPr>
          <p:cNvPr id="5" name="Picture 4" descr="A screenshot of a mobile phone&#10;&#10;AI-generated content may be incorrect.">
            <a:extLst>
              <a:ext uri="{FF2B5EF4-FFF2-40B4-BE49-F238E27FC236}">
                <a16:creationId xmlns:a16="http://schemas.microsoft.com/office/drawing/2014/main" id="{B1DB9F86-F119-5FD1-C63F-FF23919F2C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1488"/>
            <a:ext cx="4674128" cy="4903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22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9D3AC-48B1-F96F-D565-D422BA526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351504"/>
            <a:ext cx="10396882" cy="1151965"/>
          </a:xfrm>
        </p:spPr>
        <p:txBody>
          <a:bodyPr/>
          <a:lstStyle/>
          <a:p>
            <a:r>
              <a:rPr lang="en-US" dirty="0"/>
              <a:t>What is a community cat?</a:t>
            </a:r>
          </a:p>
        </p:txBody>
      </p:sp>
      <p:pic>
        <p:nvPicPr>
          <p:cNvPr id="5" name="Content Placeholder 4" descr="A cat behind a wire fence&#10;&#10;AI-generated content may be incorrect.">
            <a:extLst>
              <a:ext uri="{FF2B5EF4-FFF2-40B4-BE49-F238E27FC236}">
                <a16:creationId xmlns:a16="http://schemas.microsoft.com/office/drawing/2014/main" id="{1CF6697C-8CDB-E52A-CB5D-93645EB5E98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346" y="1935932"/>
            <a:ext cx="5149896" cy="32675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70278B-2B79-AB3D-60F8-CA5A8D866641}"/>
              </a:ext>
            </a:extLst>
          </p:cNvPr>
          <p:cNvSpPr txBox="1"/>
          <p:nvPr/>
        </p:nvSpPr>
        <p:spPr>
          <a:xfrm>
            <a:off x="6410632" y="2054942"/>
            <a:ext cx="48571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/>
              <a:t>Born Outside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/>
              <a:t>Dumped/Abandoned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/>
              <a:t>Lost Cat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3600" dirty="0"/>
              <a:t>Indoor/outdoor pet</a:t>
            </a:r>
          </a:p>
        </p:txBody>
      </p:sp>
    </p:spTree>
    <p:extLst>
      <p:ext uri="{BB962C8B-B14F-4D97-AF65-F5344CB8AC3E}">
        <p14:creationId xmlns:p14="http://schemas.microsoft.com/office/powerpoint/2010/main" val="34195927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03835-2D63-8F2A-4FE4-4F8115C7D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Cleaning your equipment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347398-D51F-04F6-8343-CC229E87191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Dawn dish soap power wash</a:t>
            </a:r>
          </a:p>
          <a:p>
            <a:r>
              <a:rPr lang="en-US" dirty="0"/>
              <a:t>Bleach and water</a:t>
            </a:r>
          </a:p>
          <a:p>
            <a:r>
              <a:rPr lang="en-US" dirty="0"/>
              <a:t>Dry in sun</a:t>
            </a:r>
          </a:p>
          <a:p>
            <a:r>
              <a:rPr lang="en-US" dirty="0"/>
              <a:t>Olive oil and </a:t>
            </a:r>
            <a:r>
              <a:rPr lang="en-US" dirty="0" err="1"/>
              <a:t>qtips</a:t>
            </a:r>
            <a:endParaRPr lang="en-US" dirty="0"/>
          </a:p>
          <a:p>
            <a:r>
              <a:rPr lang="en-US" dirty="0"/>
              <a:t>Wash fabrics in bleach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white bottle with blue label&#10;&#10;AI-generated content may be incorrect.">
            <a:extLst>
              <a:ext uri="{FF2B5EF4-FFF2-40B4-BE49-F238E27FC236}">
                <a16:creationId xmlns:a16="http://schemas.microsoft.com/office/drawing/2014/main" id="{0EB852F9-E72E-E35D-8175-155FA3897A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172" y="1411890"/>
            <a:ext cx="1959417" cy="3415596"/>
          </a:xfrm>
          <a:prstGeom prst="rect">
            <a:avLst/>
          </a:prstGeom>
        </p:spPr>
      </p:pic>
      <p:pic>
        <p:nvPicPr>
          <p:cNvPr id="7" name="Picture 6" descr="A blue spray bottle with a white cap&#10;&#10;AI-generated content may be incorrect.">
            <a:extLst>
              <a:ext uri="{FF2B5EF4-FFF2-40B4-BE49-F238E27FC236}">
                <a16:creationId xmlns:a16="http://schemas.microsoft.com/office/drawing/2014/main" id="{694D8BCB-AB57-DDA8-EF3A-EBA5E59DC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0" r="20483"/>
          <a:stretch>
            <a:fillRect/>
          </a:stretch>
        </p:blipFill>
        <p:spPr>
          <a:xfrm>
            <a:off x="8743309" y="1613042"/>
            <a:ext cx="1959417" cy="321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9945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B7573-6FE8-1729-092A-0D359093E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38" y="410966"/>
            <a:ext cx="11455686" cy="5188450"/>
          </a:xfrm>
        </p:spPr>
        <p:txBody>
          <a:bodyPr>
            <a:normAutofit/>
          </a:bodyPr>
          <a:lstStyle/>
          <a:p>
            <a:r>
              <a:rPr lang="en-US" sz="4400" dirty="0"/>
              <a:t>Alley Cat Allies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Humane World for animals 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P.A.A.C</a:t>
            </a:r>
            <a:br>
              <a:rPr lang="en-US" sz="4400" dirty="0"/>
            </a:br>
            <a:br>
              <a:rPr lang="en-US" sz="4400" dirty="0"/>
            </a:br>
            <a:r>
              <a:rPr lang="en-US" sz="4400" dirty="0"/>
              <a:t>Best Friends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8EF288-1F78-C717-40A3-CDF031D020A5}"/>
              </a:ext>
            </a:extLst>
          </p:cNvPr>
          <p:cNvSpPr txBox="1"/>
          <p:nvPr/>
        </p:nvSpPr>
        <p:spPr>
          <a:xfrm>
            <a:off x="3630367" y="764953"/>
            <a:ext cx="36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alleycat.org</a:t>
            </a:r>
          </a:p>
        </p:txBody>
      </p:sp>
      <p:pic>
        <p:nvPicPr>
          <p:cNvPr id="17" name="Content Placeholder 16" descr="A close up of a sign&#10;&#10;AI-generated content may be incorrect.">
            <a:extLst>
              <a:ext uri="{FF2B5EF4-FFF2-40B4-BE49-F238E27FC236}">
                <a16:creationId xmlns:a16="http://schemas.microsoft.com/office/drawing/2014/main" id="{EC019A1D-F386-019C-931F-F911AEA6815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685800" y="5387822"/>
            <a:ext cx="74613" cy="19355"/>
          </a:xfr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408D95-18FD-4569-E724-4F56C9D9E40A}"/>
              </a:ext>
            </a:extLst>
          </p:cNvPr>
          <p:cNvSpPr txBox="1"/>
          <p:nvPr/>
        </p:nvSpPr>
        <p:spPr>
          <a:xfrm>
            <a:off x="6964749" y="2051664"/>
            <a:ext cx="36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Humaneworld.org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0A22B3-12AD-B15A-DD7C-5366E4FDD26D}"/>
              </a:ext>
            </a:extLst>
          </p:cNvPr>
          <p:cNvSpPr txBox="1"/>
          <p:nvPr/>
        </p:nvSpPr>
        <p:spPr>
          <a:xfrm>
            <a:off x="1325949" y="3279489"/>
            <a:ext cx="36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Ccpaac.org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3712D4-0747-5AFD-BA5B-ABA35E5AF27A}"/>
              </a:ext>
            </a:extLst>
          </p:cNvPr>
          <p:cNvSpPr txBox="1"/>
          <p:nvPr/>
        </p:nvSpPr>
        <p:spPr>
          <a:xfrm>
            <a:off x="3163457" y="4417887"/>
            <a:ext cx="36750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Bestfriends.org</a:t>
            </a:r>
          </a:p>
        </p:txBody>
      </p:sp>
      <p:pic>
        <p:nvPicPr>
          <p:cNvPr id="19" name="Picture 18" descr="A close up of a sign&#10;&#10;AI-generated content may be incorrect.">
            <a:extLst>
              <a:ext uri="{FF2B5EF4-FFF2-40B4-BE49-F238E27FC236}">
                <a16:creationId xmlns:a16="http://schemas.microsoft.com/office/drawing/2014/main" id="{98906F02-58B2-E5FF-7C4F-642F9A508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749" y="4338693"/>
            <a:ext cx="3273812" cy="849246"/>
          </a:xfrm>
          <a:prstGeom prst="rect">
            <a:avLst/>
          </a:prstGeom>
        </p:spPr>
      </p:pic>
      <p:pic>
        <p:nvPicPr>
          <p:cNvPr id="21" name="Picture 20" descr="A colorful logo with black text&#10;&#10;AI-generated content may be incorrect.">
            <a:extLst>
              <a:ext uri="{FF2B5EF4-FFF2-40B4-BE49-F238E27FC236}">
                <a16:creationId xmlns:a16="http://schemas.microsoft.com/office/drawing/2014/main" id="{5E239EDD-2B99-AAED-0B7A-33C70B119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618" y="3111584"/>
            <a:ext cx="2524125" cy="981075"/>
          </a:xfrm>
          <a:prstGeom prst="rect">
            <a:avLst/>
          </a:prstGeom>
        </p:spPr>
      </p:pic>
      <p:pic>
        <p:nvPicPr>
          <p:cNvPr id="23" name="Picture 22" descr="A close-up of a logo&#10;&#10;AI-generated content may be incorrect.">
            <a:extLst>
              <a:ext uri="{FF2B5EF4-FFF2-40B4-BE49-F238E27FC236}">
                <a16:creationId xmlns:a16="http://schemas.microsoft.com/office/drawing/2014/main" id="{AC19AFAE-C197-21E8-4B3F-2D87F5C24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73" y="598042"/>
            <a:ext cx="4638675" cy="1200150"/>
          </a:xfrm>
          <a:prstGeom prst="rect">
            <a:avLst/>
          </a:prstGeom>
        </p:spPr>
      </p:pic>
      <p:pic>
        <p:nvPicPr>
          <p:cNvPr id="25" name="Picture 24" descr="A blue logo with black text&#10;&#10;AI-generated content may be incorrect.">
            <a:extLst>
              <a:ext uri="{FF2B5EF4-FFF2-40B4-BE49-F238E27FC236}">
                <a16:creationId xmlns:a16="http://schemas.microsoft.com/office/drawing/2014/main" id="{384D480E-9CD6-13B3-C3D7-9D78824CC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476" y="2644183"/>
            <a:ext cx="23336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7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29CE7-753D-E510-63DD-9CADAFC5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 Score  Friendly to Feral</a:t>
            </a:r>
          </a:p>
        </p:txBody>
      </p:sp>
      <p:pic>
        <p:nvPicPr>
          <p:cNvPr id="9" name="Picture 8" descr="A cat in a cage&#10;&#10;AI-generated content may be incorrect.">
            <a:extLst>
              <a:ext uri="{FF2B5EF4-FFF2-40B4-BE49-F238E27FC236}">
                <a16:creationId xmlns:a16="http://schemas.microsoft.com/office/drawing/2014/main" id="{1C4677E6-0C0E-2575-51D8-E8B33F654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427" y="2058162"/>
            <a:ext cx="1748760" cy="2331681"/>
          </a:xfrm>
          <a:prstGeom prst="rect">
            <a:avLst/>
          </a:prstGeom>
        </p:spPr>
      </p:pic>
      <p:pic>
        <p:nvPicPr>
          <p:cNvPr id="11" name="Picture 10" descr="A cat walking on a sidewalk&#10;&#10;AI-generated content may be incorrect.">
            <a:extLst>
              <a:ext uri="{FF2B5EF4-FFF2-40B4-BE49-F238E27FC236}">
                <a16:creationId xmlns:a16="http://schemas.microsoft.com/office/drawing/2014/main" id="{8BF60272-484E-1D9C-E405-1C8BF1EB9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67" y="2066585"/>
            <a:ext cx="1748761" cy="2331681"/>
          </a:xfrm>
          <a:prstGeom prst="rect">
            <a:avLst/>
          </a:prstGeom>
        </p:spPr>
      </p:pic>
      <p:pic>
        <p:nvPicPr>
          <p:cNvPr id="15" name="Content Placeholder 14" descr="A cat on a tree branch&#10;&#10;AI-generated content may be incorrect.">
            <a:extLst>
              <a:ext uri="{FF2B5EF4-FFF2-40B4-BE49-F238E27FC236}">
                <a16:creationId xmlns:a16="http://schemas.microsoft.com/office/drawing/2014/main" id="{F9D37988-A875-C00D-9F3D-84FB2621814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159" y="2066585"/>
            <a:ext cx="3005277" cy="2331681"/>
          </a:xfrm>
        </p:spPr>
      </p:pic>
      <p:pic>
        <p:nvPicPr>
          <p:cNvPr id="17" name="Picture 16" descr="A cat with its mouth open&#10;&#10;AI-generated content may be incorrect.">
            <a:extLst>
              <a:ext uri="{FF2B5EF4-FFF2-40B4-BE49-F238E27FC236}">
                <a16:creationId xmlns:a16="http://schemas.microsoft.com/office/drawing/2014/main" id="{582E99F8-7637-586D-EB86-8B683DFE75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6049" y="2058162"/>
            <a:ext cx="2080343" cy="2314833"/>
          </a:xfrm>
          <a:prstGeom prst="rect">
            <a:avLst/>
          </a:prstGeom>
        </p:spPr>
      </p:pic>
      <p:pic>
        <p:nvPicPr>
          <p:cNvPr id="19" name="Picture 18" descr="A cat with its mouth open&#10;&#10;AI-generated content may be incorrect.">
            <a:extLst>
              <a:ext uri="{FF2B5EF4-FFF2-40B4-BE49-F238E27FC236}">
                <a16:creationId xmlns:a16="http://schemas.microsoft.com/office/drawing/2014/main" id="{57C5F77B-0CD3-CA09-873A-0AD99E975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496" r="16917" b="496"/>
          <a:stretch>
            <a:fillRect/>
          </a:stretch>
        </p:blipFill>
        <p:spPr>
          <a:xfrm>
            <a:off x="7112408" y="2066585"/>
            <a:ext cx="2479669" cy="233168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BB71F4-2F21-C4BF-7E6E-048049DF4AB7}"/>
              </a:ext>
            </a:extLst>
          </p:cNvPr>
          <p:cNvSpPr txBox="1"/>
          <p:nvPr/>
        </p:nvSpPr>
        <p:spPr>
          <a:xfrm>
            <a:off x="514567" y="4561726"/>
            <a:ext cx="174876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   0-1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BD2C2F-BEAE-F0B7-4001-15277AF05CDC}"/>
              </a:ext>
            </a:extLst>
          </p:cNvPr>
          <p:cNvSpPr txBox="1"/>
          <p:nvPr/>
        </p:nvSpPr>
        <p:spPr>
          <a:xfrm>
            <a:off x="2290427" y="4561726"/>
            <a:ext cx="174876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   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E7CB5AC-CA35-85BA-2255-CC773DBE59CD}"/>
              </a:ext>
            </a:extLst>
          </p:cNvPr>
          <p:cNvSpPr txBox="1"/>
          <p:nvPr/>
        </p:nvSpPr>
        <p:spPr>
          <a:xfrm>
            <a:off x="4701416" y="4572000"/>
            <a:ext cx="174876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   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E50339-C746-991F-1C83-01BCBADE429E}"/>
              </a:ext>
            </a:extLst>
          </p:cNvPr>
          <p:cNvSpPr txBox="1"/>
          <p:nvPr/>
        </p:nvSpPr>
        <p:spPr>
          <a:xfrm>
            <a:off x="7477861" y="4572000"/>
            <a:ext cx="174876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   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7CAE77-72AA-9001-BDD0-5D03C49F37DF}"/>
              </a:ext>
            </a:extLst>
          </p:cNvPr>
          <p:cNvSpPr txBox="1"/>
          <p:nvPr/>
        </p:nvSpPr>
        <p:spPr>
          <a:xfrm>
            <a:off x="9791839" y="4561726"/>
            <a:ext cx="1748761" cy="38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FAS   5</a:t>
            </a:r>
          </a:p>
        </p:txBody>
      </p:sp>
    </p:spTree>
    <p:extLst>
      <p:ext uri="{BB962C8B-B14F-4D97-AF65-F5344CB8AC3E}">
        <p14:creationId xmlns:p14="http://schemas.microsoft.com/office/powerpoint/2010/main" val="2595317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E0305-052F-A1ED-C653-5309F93C0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TNR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23F0F1-7FCD-6722-A70C-F73B73A98E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1510" y="1623317"/>
            <a:ext cx="10394707" cy="3965824"/>
          </a:xfrm>
        </p:spPr>
        <p:txBody>
          <a:bodyPr/>
          <a:lstStyle/>
          <a:p>
            <a:r>
              <a:rPr lang="en-US" dirty="0"/>
              <a:t>Virtually every community cat who enters a shelter is killed there. Shelters are the number one documented cause of death for cats, nationwide. </a:t>
            </a:r>
          </a:p>
          <a:p>
            <a:r>
              <a:rPr lang="en-US" dirty="0"/>
              <a:t>Trap-Neuter-Return relieves cats of the constant stresses of mating and pregnancy</a:t>
            </a:r>
          </a:p>
          <a:p>
            <a:r>
              <a:rPr lang="en-US" dirty="0"/>
              <a:t>Mating behaviors cease, like roaming, yowling, spraying, and fighting. </a:t>
            </a:r>
          </a:p>
          <a:p>
            <a:r>
              <a:rPr lang="en-US" dirty="0"/>
              <a:t>Cats’ physical health improves</a:t>
            </a:r>
          </a:p>
          <a:p>
            <a:r>
              <a:rPr lang="en-US" dirty="0"/>
              <a:t>Cats are vaccinated against rabies</a:t>
            </a:r>
          </a:p>
          <a:p>
            <a:r>
              <a:rPr lang="en-US" dirty="0" err="1"/>
              <a:t>TnR</a:t>
            </a:r>
            <a:r>
              <a:rPr lang="en-US" dirty="0"/>
              <a:t> meets the needs of the community-No new kittens, relationship with residents improves. Colonies become quieter </a:t>
            </a:r>
          </a:p>
        </p:txBody>
      </p:sp>
      <p:pic>
        <p:nvPicPr>
          <p:cNvPr id="5" name="Picture 4" descr="A cat in a cage&#10;&#10;AI-generated content may be incorrect.">
            <a:extLst>
              <a:ext uri="{FF2B5EF4-FFF2-40B4-BE49-F238E27FC236}">
                <a16:creationId xmlns:a16="http://schemas.microsoft.com/office/drawing/2014/main" id="{8C22481F-04ED-6252-B180-CBD9CB9A6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0" t="3316" r="10705" b="6938"/>
          <a:stretch>
            <a:fillRect/>
          </a:stretch>
        </p:blipFill>
        <p:spPr>
          <a:xfrm>
            <a:off x="9698804" y="96142"/>
            <a:ext cx="2069215" cy="233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1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A463-E8C3-A85D-D695-5977D1145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Tools</a:t>
            </a:r>
          </a:p>
        </p:txBody>
      </p:sp>
      <p:pic>
        <p:nvPicPr>
          <p:cNvPr id="5" name="Content Placeholder 4" descr="A cage with a black cover&#10;&#10;AI-generated content may be incorrect.">
            <a:extLst>
              <a:ext uri="{FF2B5EF4-FFF2-40B4-BE49-F238E27FC236}">
                <a16:creationId xmlns:a16="http://schemas.microsoft.com/office/drawing/2014/main" id="{EFA71459-5AE7-FF62-CBC5-493F2EA65DA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43" y="1837765"/>
            <a:ext cx="2876788" cy="2173787"/>
          </a:xfrm>
        </p:spPr>
      </p:pic>
      <p:pic>
        <p:nvPicPr>
          <p:cNvPr id="7" name="Picture 6" descr="A cage with a door open&#10;&#10;AI-generated content may be incorrect.">
            <a:extLst>
              <a:ext uri="{FF2B5EF4-FFF2-40B4-BE49-F238E27FC236}">
                <a16:creationId xmlns:a16="http://schemas.microsoft.com/office/drawing/2014/main" id="{F2AA6CBF-1A18-E771-341E-F0AC1206D8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324" y="1837765"/>
            <a:ext cx="3393228" cy="2173787"/>
          </a:xfrm>
          <a:prstGeom prst="rect">
            <a:avLst/>
          </a:prstGeom>
        </p:spPr>
      </p:pic>
      <p:pic>
        <p:nvPicPr>
          <p:cNvPr id="9" name="Picture 8" descr="A wire cage with a white background&#10;&#10;AI-generated content may be incorrect.">
            <a:extLst>
              <a:ext uri="{FF2B5EF4-FFF2-40B4-BE49-F238E27FC236}">
                <a16:creationId xmlns:a16="http://schemas.microsoft.com/office/drawing/2014/main" id="{6EAD2DDB-8118-5BAE-C34A-ADB5763D7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74" y="1837765"/>
            <a:ext cx="3205611" cy="21737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2F05F6-73C5-5CE6-7AA5-14932C948913}"/>
              </a:ext>
            </a:extLst>
          </p:cNvPr>
          <p:cNvSpPr txBox="1"/>
          <p:nvPr/>
        </p:nvSpPr>
        <p:spPr>
          <a:xfrm>
            <a:off x="421240" y="4325420"/>
            <a:ext cx="294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Drop Trap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12AE79-86A5-6020-402F-BD2599C6B96C}"/>
              </a:ext>
            </a:extLst>
          </p:cNvPr>
          <p:cNvSpPr txBox="1"/>
          <p:nvPr/>
        </p:nvSpPr>
        <p:spPr>
          <a:xfrm>
            <a:off x="4506596" y="4325420"/>
            <a:ext cx="294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Walk In Trap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75327A-4447-3E95-7074-569027E1BA32}"/>
              </a:ext>
            </a:extLst>
          </p:cNvPr>
          <p:cNvSpPr txBox="1"/>
          <p:nvPr/>
        </p:nvSpPr>
        <p:spPr>
          <a:xfrm>
            <a:off x="8250147" y="4325420"/>
            <a:ext cx="2948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Transfer Trap</a:t>
            </a:r>
          </a:p>
        </p:txBody>
      </p:sp>
    </p:spTree>
    <p:extLst>
      <p:ext uri="{BB962C8B-B14F-4D97-AF65-F5344CB8AC3E}">
        <p14:creationId xmlns:p14="http://schemas.microsoft.com/office/powerpoint/2010/main" val="2165419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05C7C-42E4-1862-F454-98ABBF438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Drop trap versus walk in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E30C2C-FBCA-5112-96AC-6952F5704DF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82220"/>
            <a:ext cx="10394707" cy="4017196"/>
          </a:xfrm>
        </p:spPr>
        <p:txBody>
          <a:bodyPr/>
          <a:lstStyle/>
          <a:p>
            <a:r>
              <a:rPr lang="en-US" dirty="0"/>
              <a:t>The Drop trap can be used to condition</a:t>
            </a:r>
          </a:p>
          <a:p>
            <a:r>
              <a:rPr lang="en-US" dirty="0"/>
              <a:t>The Drop can catch multiple cats</a:t>
            </a:r>
          </a:p>
          <a:p>
            <a:r>
              <a:rPr lang="en-US" dirty="0"/>
              <a:t>The Drop can catch a single cat out of a colony</a:t>
            </a:r>
          </a:p>
          <a:p>
            <a:r>
              <a:rPr lang="en-US" dirty="0"/>
              <a:t>The walk-in trap can be out of view for the shy cats</a:t>
            </a:r>
          </a:p>
          <a:p>
            <a:r>
              <a:rPr lang="en-US" dirty="0"/>
              <a:t>The walk-in is easy, and no transfer is required</a:t>
            </a:r>
          </a:p>
          <a:p>
            <a:r>
              <a:rPr lang="en-US" dirty="0"/>
              <a:t>The walk-in doesn’t work for small kittens</a:t>
            </a:r>
          </a:p>
          <a:p>
            <a:r>
              <a:rPr lang="en-US" dirty="0"/>
              <a:t>The walk-in is lighter and fits in smaller vehicles</a:t>
            </a:r>
          </a:p>
        </p:txBody>
      </p:sp>
      <p:pic>
        <p:nvPicPr>
          <p:cNvPr id="5" name="Picture 4" descr="A group of cats under a cage&#10;&#10;AI-generated content may be incorrect.">
            <a:extLst>
              <a:ext uri="{FF2B5EF4-FFF2-40B4-BE49-F238E27FC236}">
                <a16:creationId xmlns:a16="http://schemas.microsoft.com/office/drawing/2014/main" id="{C691A875-0D9C-CB7C-9A70-A83DAEF8E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385" y="1931543"/>
            <a:ext cx="4474079" cy="330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36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422D0-17E8-9A3F-8C1E-2142B7AAA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25" y="182366"/>
            <a:ext cx="10396882" cy="1151965"/>
          </a:xfrm>
        </p:spPr>
        <p:txBody>
          <a:bodyPr/>
          <a:lstStyle/>
          <a:p>
            <a:r>
              <a:rPr lang="en-US" dirty="0"/>
              <a:t>The Supplies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1029F-1D79-331B-43C4-5D28463F33D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243174"/>
            <a:ext cx="4451279" cy="4131412"/>
          </a:xfrm>
        </p:spPr>
        <p:txBody>
          <a:bodyPr>
            <a:normAutofit/>
          </a:bodyPr>
          <a:lstStyle/>
          <a:p>
            <a:r>
              <a:rPr lang="en-US" dirty="0"/>
              <a:t>Isolator -also called trap divider or fork</a:t>
            </a:r>
          </a:p>
          <a:p>
            <a:r>
              <a:rPr lang="en-US" dirty="0"/>
              <a:t>Drop/walk in/ transfers</a:t>
            </a:r>
          </a:p>
          <a:p>
            <a:r>
              <a:rPr lang="en-US" dirty="0"/>
              <a:t>Cord with D clip</a:t>
            </a:r>
          </a:p>
          <a:p>
            <a:r>
              <a:rPr lang="en-US" dirty="0"/>
              <a:t>Trap cover</a:t>
            </a:r>
          </a:p>
          <a:p>
            <a:r>
              <a:rPr lang="en-US" dirty="0"/>
              <a:t>Trap label</a:t>
            </a:r>
          </a:p>
          <a:p>
            <a:r>
              <a:rPr lang="en-US" dirty="0"/>
              <a:t>Bait</a:t>
            </a:r>
          </a:p>
          <a:p>
            <a:r>
              <a:rPr lang="en-US" dirty="0"/>
              <a:t>Pee Pads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5B783-5E82-1000-04E3-1D2F2BE57A7B}"/>
              </a:ext>
            </a:extLst>
          </p:cNvPr>
          <p:cNvSpPr txBox="1"/>
          <p:nvPr/>
        </p:nvSpPr>
        <p:spPr>
          <a:xfrm>
            <a:off x="5578868" y="883579"/>
            <a:ext cx="574325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Work gloves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Spoon or fork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Tape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Reusable baggies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Small food storage containers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Paper towels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Antibacterial wipes, gel, or spray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First Aid Kit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Bungee cords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Zip ties or carabiners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Pen or pencil notebook, sharpie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Flashlight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Tap Light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2000" dirty="0"/>
              <a:t>Cleaning and disinfecting supplies</a:t>
            </a:r>
          </a:p>
        </p:txBody>
      </p:sp>
    </p:spTree>
    <p:extLst>
      <p:ext uri="{BB962C8B-B14F-4D97-AF65-F5344CB8AC3E}">
        <p14:creationId xmlns:p14="http://schemas.microsoft.com/office/powerpoint/2010/main" val="28984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D6ED-222E-F3A4-E418-2045B9CC6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Prepare to trap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3CF67-0BBB-15F8-78E9-FBDCEFE7BC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Walk through the area Right before sunset</a:t>
            </a:r>
          </a:p>
          <a:p>
            <a:r>
              <a:rPr lang="en-US" dirty="0"/>
              <a:t>Stop and talk to people</a:t>
            </a:r>
          </a:p>
          <a:p>
            <a:r>
              <a:rPr lang="en-US" dirty="0"/>
              <a:t>Watch for the cats/Observation</a:t>
            </a:r>
          </a:p>
          <a:p>
            <a:r>
              <a:rPr lang="en-US" dirty="0"/>
              <a:t>Find the feeders</a:t>
            </a:r>
          </a:p>
          <a:p>
            <a:r>
              <a:rPr lang="en-US" dirty="0"/>
              <a:t>Stop the feeding 24 hours before</a:t>
            </a:r>
          </a:p>
          <a:p>
            <a:r>
              <a:rPr lang="en-US" dirty="0"/>
              <a:t>Gather phone numbers</a:t>
            </a:r>
          </a:p>
          <a:p>
            <a:r>
              <a:rPr lang="en-US" dirty="0"/>
              <a:t>Explain you are there to help</a:t>
            </a:r>
          </a:p>
        </p:txBody>
      </p:sp>
      <p:pic>
        <p:nvPicPr>
          <p:cNvPr id="5" name="Picture 4" descr="A cat hiding under a table&#10;&#10;AI-generated content may be incorrect.">
            <a:extLst>
              <a:ext uri="{FF2B5EF4-FFF2-40B4-BE49-F238E27FC236}">
                <a16:creationId xmlns:a16="http://schemas.microsoft.com/office/drawing/2014/main" id="{B2FC6CAA-E281-6CE9-C58B-05F32A11D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6" t="3042" b="3166"/>
          <a:stretch>
            <a:fillRect/>
          </a:stretch>
        </p:blipFill>
        <p:spPr>
          <a:xfrm>
            <a:off x="7294652" y="2063396"/>
            <a:ext cx="3521199" cy="320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76944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 Event</Template>
  <TotalTime>2816</TotalTime>
  <Words>1371</Words>
  <Application>Microsoft Office PowerPoint</Application>
  <PresentationFormat>Widescreen</PresentationFormat>
  <Paragraphs>231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Impact</vt:lpstr>
      <vt:lpstr>Roboto</vt:lpstr>
      <vt:lpstr>Wingdings</vt:lpstr>
      <vt:lpstr>Main Event</vt:lpstr>
      <vt:lpstr>Edgar and Ivy’s  Community Cat Class</vt:lpstr>
      <vt:lpstr>History of the Cat</vt:lpstr>
      <vt:lpstr>What is a community cat?</vt:lpstr>
      <vt:lpstr>FAS Score  Friendly to Feral</vt:lpstr>
      <vt:lpstr>Why TNR</vt:lpstr>
      <vt:lpstr>The Tools</vt:lpstr>
      <vt:lpstr>Drop trap versus walk in trap</vt:lpstr>
      <vt:lpstr>The Supplies</vt:lpstr>
      <vt:lpstr>Prepare to trap</vt:lpstr>
      <vt:lpstr>Encounters with the public</vt:lpstr>
      <vt:lpstr>Things to consider during the trapping</vt:lpstr>
      <vt:lpstr>Bait and wait</vt:lpstr>
      <vt:lpstr>Protect the cat</vt:lpstr>
      <vt:lpstr>Your safety</vt:lpstr>
      <vt:lpstr>Pregnant cats</vt:lpstr>
      <vt:lpstr>Nursing moms</vt:lpstr>
      <vt:lpstr>kittens</vt:lpstr>
      <vt:lpstr>Friendly cats   FAS 0</vt:lpstr>
      <vt:lpstr>Trapping the sick or injured</vt:lpstr>
      <vt:lpstr>Hard to trap cats</vt:lpstr>
      <vt:lpstr>The spay/neuter appointment</vt:lpstr>
      <vt:lpstr>Overnight care</vt:lpstr>
      <vt:lpstr>The Return</vt:lpstr>
      <vt:lpstr>Cat colonies-Families and relationships</vt:lpstr>
      <vt:lpstr>Community caretakes</vt:lpstr>
      <vt:lpstr>Targeted trapping</vt:lpstr>
      <vt:lpstr>relocation</vt:lpstr>
      <vt:lpstr>The Legal Stuff</vt:lpstr>
      <vt:lpstr>Financial help</vt:lpstr>
      <vt:lpstr>Cleaning your equipment</vt:lpstr>
      <vt:lpstr>Alley Cat Allies  Humane World for animals   P.A.A.C  Best Friends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anissa beal</dc:creator>
  <cp:lastModifiedBy>anissa beal</cp:lastModifiedBy>
  <cp:revision>26</cp:revision>
  <dcterms:created xsi:type="dcterms:W3CDTF">2025-08-18T17:39:34Z</dcterms:created>
  <dcterms:modified xsi:type="dcterms:W3CDTF">2025-08-22T19:27:41Z</dcterms:modified>
</cp:coreProperties>
</file>